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8" r:id="rId5"/>
    <p:sldId id="257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293" r:id="rId20"/>
    <p:sldId id="286" r:id="rId21"/>
    <p:sldId id="288" r:id="rId2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911AD-9697-43AB-9FAD-6CF5958DF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E425C7-3898-470A-B888-E4F31CC62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E7B7CED-2C18-4118-94A6-BC0D893D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43FC6F0-ECD9-4C15-9BEC-63A1454E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C5F531-C6C5-42DF-80F3-8A5AD84F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03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B9D1A-0B60-4669-BBB2-5379E101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FD67FC1-19FF-4979-BE4A-7E83F078D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9069ABE-9526-456C-BFC1-0722D46C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9BCB54-145B-4A59-8469-84214410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5F98E1-5A5A-417C-A1F9-5DE81C10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02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ACA309-9E72-43D6-B028-7445B6F43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982F88A-9CDB-4616-8DB2-FFB7F48C8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F01B59-A42F-498A-8F77-3D2A4284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345A373-FB1D-4F57-86CA-06488DFB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809EF9D-C124-4764-858D-97EC3710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91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F6EBF-89B0-4321-8418-7C88D4877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0B64EF5-B835-418C-8CF6-62579288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22B6948-8603-4B91-AF00-2564F82D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B9DB2DA-A897-4AA8-BFF0-59F6CA9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5F399E-3A34-4A76-A775-146C715E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392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E5D42-12B8-4F58-BE14-46E40411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A2C48C1-9E6F-4D83-B1DD-DC2AF4985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88EE7B7-9C0D-4654-B531-A0B66047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9E4CEF9-7078-4F15-BA8B-CE44129B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489943F-E8CD-4074-B5DC-5DF59ABE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31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1050A-8D80-47CD-B4C5-D9994A0F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3275B4F-ED62-4C2A-A183-D50A2286D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BE39F87-E31A-4943-9065-F19480B10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411BC77-EE6D-4C3B-ACE4-65B98FB5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C7BC5EC-39E1-44B9-9570-A7873545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787FCF8-E3EE-48E6-95B6-5DCDF106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57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056D0-B67C-4389-A377-8944670E2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1747DFA-A8F8-4C35-AF57-03FFC60F0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50E453E-28FD-4463-908E-6119CFC37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61C08C8-28D3-44FB-82F3-65101DCCA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7FE7D9E-E617-47A6-9B7F-568AA27D5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EC7A0DE-FDBD-46A1-A2AD-BB5E0205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BEFFE5F-AE96-4C18-8EF9-38AC35B6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D96E3855-4A2C-48B3-A260-16820842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19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EEC8C-C1DD-4625-BCAE-BA0A1EAE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294A20B7-6EDB-4669-B8D2-E4271BDB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7B97AFE-60D0-462C-A4C9-EA5CDCA5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E37057E-755F-47A2-A5F4-6291B8C9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41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12DBF10-360C-46BC-92F1-B1D51ED8B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C5DDDF2-6B88-408F-A334-62128AB3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2856CFC-A837-47C0-B7E7-BAEFB1E6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00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1414B-846B-4184-87A5-28453047B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5FB7508-523B-4B98-BE30-25A76A73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0883DBD-9378-4AD4-825D-1F904F71B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4A79B28-CE42-4D5C-A1F8-445B1E43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D40EF88-2587-4F48-A75D-1DA090F51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D96E3F2-E25F-4DC4-B8A9-3F13AD25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845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B3A58-A112-4046-8701-16F0CCCA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48B5C51-6B62-4D41-A331-43BAB4E27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E80FAEC-6A00-48B4-ABFA-28E94FF7E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D3A3887-ACE6-458C-871A-F8595E44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305F049-7D11-4AB9-B860-F78356E3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9CCC5CA-9C72-405B-932C-22DEC17D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165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3B6550E-32AA-432C-A34F-378382F0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31E3676-8F2F-450D-9773-D7DB1923C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73E5531-0104-4D91-939B-9DEAD2184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FF57-F338-4FC7-81B6-62EE72724B79}" type="datetimeFigureOut">
              <a:rPr lang="pt-PT" smtClean="0"/>
              <a:t>08/04/2019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9E38AA8-56AD-4073-81D5-66D521E6C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521DB3-4E82-435F-AB43-0F9E4256B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976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274627" y="1943337"/>
            <a:ext cx="9608127" cy="217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SISTEMAS EXPERIMENTAIS EM BIOQUÍMICA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263510"/>
            <a:ext cx="9767454" cy="375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9. A IMUNOPRECIPITAÇÃO PODE SER USADA </a:t>
            </a:r>
          </a:p>
          <a:p>
            <a:pPr algn="just">
              <a:lnSpc>
                <a:spcPts val="3200"/>
              </a:lnSpc>
            </a:pP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 algn="just">
              <a:lnSpc>
                <a:spcPts val="3200"/>
              </a:lnSpc>
              <a:buAutoNum type="alphaUcPeriod"/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 UM IMUNOBLOTTING PARA </a:t>
            </a: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AVALIAR A SUA EFICÁCIA</a:t>
            </a:r>
          </a:p>
          <a:p>
            <a:pPr marL="457200" indent="-457200" algn="just">
              <a:lnSpc>
                <a:spcPts val="3200"/>
              </a:lnSpc>
              <a:buAutoNum type="alphaUcPeriod"/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 UM IMUNOBLOTTING PARA DETERMINAR A </a:t>
            </a:r>
            <a:r>
              <a:rPr lang="pt-PT" sz="2400" cap="all">
                <a:latin typeface="Microsoft YaHei" panose="020B0503020204020204" pitchFamily="34" charset="-122"/>
                <a:ea typeface="Microsoft YaHei" panose="020B0503020204020204" pitchFamily="34" charset="-122"/>
              </a:rPr>
              <a:t>ABUNDÂNCIA PROTEICA</a:t>
            </a:r>
            <a:r>
              <a:rPr lang="en-US" sz="240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COM ANTICORPOS SECUNDÁRIOS PARA DETERMINAR AS INTERACÇÕES PROTEÍNA-PROTEÍNA</a:t>
            </a: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PARA PURIFICAR PROTEÍNAS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TODAS AS RESPOSTAS ANTERIORES SÃO CORRECTAS</a:t>
            </a:r>
            <a:endParaRPr lang="pt-PT" sz="2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70D7EF5-F24C-4030-B5F8-87D5AE06AD84}"/>
              </a:ext>
            </a:extLst>
          </p:cNvPr>
          <p:cNvSpPr/>
          <p:nvPr/>
        </p:nvSpPr>
        <p:spPr>
          <a:xfrm>
            <a:off x="1136071" y="5798934"/>
            <a:ext cx="10723419" cy="11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E.TODAS AS RESPOSTAS ANTERIORES SÃO CORRECTAS</a:t>
            </a:r>
          </a:p>
        </p:txBody>
      </p:sp>
    </p:spTree>
    <p:extLst>
      <p:ext uri="{BB962C8B-B14F-4D97-AF65-F5344CB8AC3E}">
        <p14:creationId xmlns:p14="http://schemas.microsoft.com/office/powerpoint/2010/main" val="334103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180380"/>
            <a:ext cx="9767454" cy="4577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10. AS IMAGENS BASEADAS NA IMUNOFLUORESCÊNCIA 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0" indent="-457200" algn="just">
              <a:lnSpc>
                <a:spcPts val="3200"/>
              </a:lnSpc>
              <a:buAutoNum type="alphaUcPeriod"/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PERMITEM UMA VISUALIZAÇÃO DA LOCALIZAÇÃO SUBCELULAR EM FINA ESCALA </a:t>
            </a:r>
          </a:p>
          <a:p>
            <a:pPr marL="457200" lvl="0" indent="-457200" algn="just">
              <a:lnSpc>
                <a:spcPts val="3200"/>
              </a:lnSpc>
              <a:buAutoNum type="alphaUcPeriod"/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FOI MUITO POTENCIADA DEVIDO À DISPONIBILIDADE DE USO DE MÚLTIPLOS FLUOROFOS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FOI MUITO SIMPLIFICADA POR INSERÇÃO DA GFP NAS PROTEÍNAS EM ESTUDO POR ENGENHARIA GENÉTICA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TEM A VANTAGEM DE NEM SEMPRE SER NECESSÁRIO USAR ANTICORPOS PARA SINALIZAR OS ALVOS</a:t>
            </a: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TODAS AS RESPOSTAS ANTERIORES SÃO CORRECTAS</a:t>
            </a:r>
            <a:endParaRPr lang="pt-PT" sz="2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F040643-9AA5-4825-9AF9-E0966CCD5A54}"/>
              </a:ext>
            </a:extLst>
          </p:cNvPr>
          <p:cNvSpPr/>
          <p:nvPr/>
        </p:nvSpPr>
        <p:spPr>
          <a:xfrm>
            <a:off x="1136071" y="5798934"/>
            <a:ext cx="10723419" cy="11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E.TODAS AS RESPOSTAS ANTERIORES SÃO CORRECTAS</a:t>
            </a:r>
          </a:p>
        </p:txBody>
      </p:sp>
    </p:spTree>
    <p:extLst>
      <p:ext uri="{BB962C8B-B14F-4D97-AF65-F5344CB8AC3E}">
        <p14:creationId xmlns:p14="http://schemas.microsoft.com/office/powerpoint/2010/main" val="299106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464556" y="5616659"/>
            <a:ext cx="11194473" cy="163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en-US" sz="32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PERMITE A CONSTRUÇÃO TRIDIMENSIONAL DAS IMAGENS</a:t>
            </a:r>
            <a:endParaRPr lang="pt-PT" sz="32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lnSpc>
                <a:spcPct val="107000"/>
              </a:lnSpc>
            </a:pPr>
            <a:endParaRPr lang="pt-PT" sz="32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263510"/>
            <a:ext cx="9767454" cy="334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11. RELATIVAMENTE à IMUNOFLUORESCÊNCIA A MICROSCOPIA CONFOCAL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AUMENTA A RESOLUÇÃO DA IMAGEM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PERMITE A CONSTRUÇÃO TRIDIMENSIONAL DAS IMAGENS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PERMITE A DETECÇÃO DE MÚLTIPLAS MOLÉCULAS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É A ÚNICA TÉCNICA QUE PERMITE O USO DE CÉLULAS VIVAS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NENHUMA DAS RESPOSTAS ANTERIORES É VERDADEIRA</a:t>
            </a:r>
            <a:endParaRPr lang="pt-PT" sz="2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82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77637" y="5812789"/>
            <a:ext cx="9767454" cy="163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C. TODAS AS RESPOSTAS ANTERIORES SÃO VERDADEIRAS</a:t>
            </a:r>
          </a:p>
          <a:p>
            <a:pPr indent="-6985" algn="just">
              <a:lnSpc>
                <a:spcPct val="107000"/>
              </a:lnSpc>
            </a:pPr>
            <a:endParaRPr lang="pt-PT" sz="32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36072" y="944845"/>
            <a:ext cx="10002982" cy="498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12. QUAL DAS SEGUINTES AFIRMAÇÕES É VERDADEIRA RELATIVAMENTE AO IODETO DE PROPÍDIO E AO CICLO CELULAR</a:t>
            </a: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AS CÉLULAS APOPTÓTICAS TÊM MAIS DNA DO QUE O CONTEÚDO DE DNA NORMAL EM G1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AS CÉLULAS EM FASE S TÊM MAIS DNA DO QUE O CONTEÚDO DE DNA NORMAL EM G1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AS CÉLULAS EM G2 TÊM MAIS DNA DO QUE O CONTEÚDO DE DNA NORMAL EM G1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AS CÉLULAS EM M TÊM O MESMO DNA DO CONTEÚDO DE DNA NORMAL EM G1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TODAS AS RESPOSTAS ANTERIORES SÃO VERDADEIRAS </a:t>
            </a:r>
            <a:endParaRPr lang="pt-PT" sz="2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3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1" y="5812789"/>
            <a:ext cx="10169237" cy="163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D.</a:t>
            </a:r>
            <a:r>
              <a:rPr lang="en-US" sz="32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SUA INTENSIDADE DIMINUI PARA METADE QUANDO A CÉLULA SE DIVIDE</a:t>
            </a:r>
            <a:endParaRPr lang="pt-PT" sz="32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152670"/>
            <a:ext cx="9767454" cy="4577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13. O CFSE PODE SER USADO PARA SEGUIR A DIVISÃO CELULAR PORQUE</a:t>
            </a: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0" indent="-457200" algn="just">
              <a:lnSpc>
                <a:spcPts val="3200"/>
              </a:lnSpc>
              <a:buAutoNum type="alphaUcPeriod"/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APÓS ADICIONAR O CFSE ÀS CÉLULAS AS CÉLULAS EM DIVISÃO INCORPORAM MAIS CFSE NO SEU DNA</a:t>
            </a: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APÓS ADICIONAR O CFSE ÀS CÉLULAS AS CÉLULAS EM DIVISÃO INCORPORAM MAIS CFSE NAS SUAS PROTEÍNAS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A SUA INTENSIDADE DIMINUI PARA METADE QUANDO O DNA SE REPLICA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A SUA INTENSIDADE DIMINUI PARA METADE QUANDO A CÉLULA SE DIVIDE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NENHUMA DAS RESPOSTAS ESTÁ CORRECTA</a:t>
            </a:r>
            <a:endParaRPr lang="pt-PT" sz="2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4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983668" y="5798935"/>
            <a:ext cx="10210801" cy="11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C.</a:t>
            </a:r>
            <a:r>
              <a:rPr lang="en-US" sz="32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MORREREM POR APOPTOSE OU POR NECROSE</a:t>
            </a:r>
            <a:endParaRPr lang="pt-PT" sz="32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263510"/>
            <a:ext cx="9767454" cy="375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14. NOS ENSAIOS DE LIBERTAÇÃO DO CRÓMIO, OU NOS DE CFSE, AS CÉLULAS QUE MORREM LIBERTAM O MARCADOR SE </a:t>
            </a: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MORREREM APENAS POR APOPTOSE 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MORREREM APENAS POR NECROSE 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MORREREM POR APOPTOSE OU POR NECROSE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pt-PT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SE DIVIDIREM ANTES </a:t>
            </a:r>
            <a:r>
              <a:rPr lang="pt-PT" sz="24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ANTES</a:t>
            </a:r>
            <a:r>
              <a:rPr lang="pt-PT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MORREREM</a:t>
            </a: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SE REPLICAREM ANTES DE MORREREM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endParaRPr lang="pt-PT" sz="2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4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826644"/>
            <a:ext cx="9767454" cy="163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E. TODAS AS RESPOSTAS ANTERIORES SÃO CORRECTAS</a:t>
            </a:r>
          </a:p>
          <a:p>
            <a:pPr indent="-6985" algn="just">
              <a:lnSpc>
                <a:spcPct val="107000"/>
              </a:lnSpc>
            </a:pPr>
            <a:endParaRPr lang="pt-PT" sz="32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263510"/>
            <a:ext cx="9767454" cy="3022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15. O USO DE LINHAGENS DE MURGANHOS </a:t>
            </a:r>
            <a:r>
              <a:rPr lang="pt-PT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INBRED</a:t>
            </a:r>
            <a:endParaRPr lang="pt-PT" sz="24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REDUZ A HETEROGENEIDADE GENÉTICA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REDUZ A VARIABILIDADE EXPERIMENTAL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AUMENTA A SEMELHANÇA ENTRE INDIVÍDUOS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DÁ ORIGEM A ANIMAIS SINGÉNICOS</a:t>
            </a: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TODAS AS RESPOSTAS ANTERIORES SÃO CORRECTAS</a:t>
            </a: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5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11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D.</a:t>
            </a:r>
            <a:r>
              <a:rPr lang="en-US" sz="32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EQUIVALENTES A GÉMEOS IDÊNTICOS</a:t>
            </a:r>
            <a:endParaRPr lang="pt-PT" sz="32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>
              <a:lnSpc>
                <a:spcPct val="107000"/>
              </a:lnSpc>
            </a:pPr>
            <a:endParaRPr lang="pt-PT" sz="32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263510"/>
            <a:ext cx="9767454" cy="3868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16. AS ESTIRPES CONGÉNICAS</a:t>
            </a:r>
            <a:r>
              <a:rPr lang="pt-PT" sz="2400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NÃO </a:t>
            </a: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SÃO</a:t>
            </a:r>
          </a:p>
          <a:p>
            <a:pPr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IDÊNTICAS GENETICAMENTE EM QUASE TODOS OS </a:t>
            </a:r>
            <a:r>
              <a:rPr lang="en-US" sz="240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LOCI</a:t>
            </a:r>
            <a:endParaRPr lang="pt-PT" sz="2400" i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DISTINTAS EM APENAS UM </a:t>
            </a:r>
            <a:r>
              <a:rPr lang="en-US" sz="240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LOCUS</a:t>
            </a:r>
            <a:endParaRPr lang="pt-PT" sz="2400" i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ÚTEIS PARA TRANSFERÊNCIAS ADOPTIVAS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EQUIVALENTES A GÉMEOS IDÊNTICOS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TODAS AS RESPOSTAS REFEREM-SE A ANIMAIS CONGÉNICOS.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300"/>
              </a:lnSpc>
            </a:pPr>
            <a:endParaRPr lang="pt-PT" sz="2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44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53601" cy="163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D. </a:t>
            </a:r>
            <a:r>
              <a:rPr lang="en-US" sz="32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 ESTUDO DE ALTERAÇÕES GENÉTICAS EMBRIONÁRIAS LETAIS</a:t>
            </a:r>
            <a:endParaRPr lang="pt-PT" sz="32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>
              <a:lnSpc>
                <a:spcPct val="107000"/>
              </a:lnSpc>
            </a:pPr>
            <a:endParaRPr lang="pt-PT" sz="32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055685"/>
            <a:ext cx="9767454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17. O SISTEMA </a:t>
            </a:r>
            <a:r>
              <a:rPr lang="en-US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Cre</a:t>
            </a: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en-US" sz="280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lox </a:t>
            </a:r>
            <a:r>
              <a:rPr lang="en-US" sz="28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NÃO</a:t>
            </a:r>
            <a:r>
              <a:rPr 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PERMITE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300"/>
              </a:lnSpc>
            </a:pP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ELIMINAR UM GENE NUM TIPO ESPECÍFICO DE TECIDO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ELIMINAR UM GENE QUANDO É INTRODUZIDA UMA DROGA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EXPRESSAR UM GENE APENAS EM TECIDOS ESPECÍFICOS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300"/>
              </a:lnSpc>
            </a:pP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O ESTUDO DE ALTERAÇÕES GENÉTICAS EMBRIONÁRIAS LETAIS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300"/>
              </a:lnSpc>
            </a:pPr>
            <a:r>
              <a:rPr 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TODAS AS RESPOSTAS ANTERIORES SÃO CORRECTAS</a:t>
            </a:r>
          </a:p>
        </p:txBody>
      </p:sp>
    </p:spTree>
    <p:extLst>
      <p:ext uri="{BB962C8B-B14F-4D97-AF65-F5344CB8AC3E}">
        <p14:creationId xmlns:p14="http://schemas.microsoft.com/office/powerpoint/2010/main" val="25793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1E25AC7-BC86-41C0-8D4A-E3C728D95623}"/>
              </a:ext>
            </a:extLst>
          </p:cNvPr>
          <p:cNvSpPr/>
          <p:nvPr/>
        </p:nvSpPr>
        <p:spPr>
          <a:xfrm>
            <a:off x="1177638" y="1013779"/>
            <a:ext cx="9670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18</a:t>
            </a:r>
            <a:r>
              <a:rPr lang="pt-PT" sz="2800" b="0" i="0" cap="all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De cima para baixo quais são as células representadas? </a:t>
            </a:r>
          </a:p>
          <a:p>
            <a:pPr algn="just"/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1 Granulócitos; 2 Linfócitos; 3 Monócitos</a:t>
            </a: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1 Linfócitos; 2 Monócitos; 3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GRanulócitos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1 Monócitos; 2 Granulócitos; 3 Linfócitos</a:t>
            </a: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1 Granulócitos; 2 Monócitos; 3 Linfócitos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8AF3B1-FB5B-414B-BCD9-A8CE40C7D5A6}"/>
              </a:ext>
            </a:extLst>
          </p:cNvPr>
          <p:cNvSpPr/>
          <p:nvPr/>
        </p:nvSpPr>
        <p:spPr>
          <a:xfrm>
            <a:off x="1274617" y="6062170"/>
            <a:ext cx="9767454" cy="52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Granulócitos; 2 Monócitos; 3 Linfócitos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FDBAE7F-02E3-48F0-A0BC-5018BA6739F5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305071"/>
            <a:ext cx="976745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 Para separar linfócitos do baço de um murganho qual a técnica usa: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A.ELISA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pt-PT" sz="3200" i="1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Immunoblotting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C.MACS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D.Gradiente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Ficoll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spcAft>
                <a:spcPts val="0"/>
              </a:spcAft>
            </a:pPr>
            <a:endParaRPr lang="pt-PT" sz="44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Gradiente de </a:t>
            </a:r>
            <a:r>
              <a:rPr lang="pt-PT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Ficoll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>
              <a:lnSpc>
                <a:spcPct val="107000"/>
              </a:lnSpc>
              <a:spcAft>
                <a:spcPts val="0"/>
              </a:spcAft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6145308"/>
            <a:ext cx="10668001" cy="58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e. </a:t>
            </a: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nenhuma das afirmações é verdadeira</a:t>
            </a: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958700"/>
            <a:ext cx="97674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19. Na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citometria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fluxo para além dos marcadores fluorescentes são medidos FSC 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ssc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e</a:t>
            </a:r>
          </a:p>
          <a:p>
            <a:pPr algn="just">
              <a:spcAft>
                <a:spcPts val="0"/>
              </a:spcAft>
            </a:pP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a. 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ssc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é o reflexo do tamanho da célula</a:t>
            </a:r>
          </a:p>
          <a:p>
            <a:pPr algn="just">
              <a:spcAft>
                <a:spcPts val="0"/>
              </a:spcAft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b. 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fsc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é uma medida do tamanho do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dna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na célula</a:t>
            </a:r>
          </a:p>
          <a:p>
            <a:pPr algn="just">
              <a:spcAft>
                <a:spcPts val="0"/>
              </a:spcAft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C. 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ssc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é uma medida da quantidade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dna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na célula</a:t>
            </a:r>
          </a:p>
          <a:p>
            <a:pPr algn="just">
              <a:spcAft>
                <a:spcPts val="0"/>
              </a:spcAft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D. 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fsc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é o reflexo da complexidade interna da célula</a:t>
            </a:r>
          </a:p>
          <a:p>
            <a:pPr algn="just">
              <a:spcAft>
                <a:spcPts val="0"/>
              </a:spcAft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E. nenhuma das afirmações é verdadeira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42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623453" y="5438713"/>
            <a:ext cx="10668001" cy="85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en-US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MACS </a:t>
            </a:r>
            <a:r>
              <a:rPr lang="en-US" sz="24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não</a:t>
            </a:r>
            <a:r>
              <a:rPr lang="en-US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usa</a:t>
            </a:r>
            <a:r>
              <a:rPr lang="en-US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marcadores</a:t>
            </a:r>
            <a:r>
              <a:rPr lang="en-US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fluorescentes</a:t>
            </a:r>
            <a:endParaRPr lang="en-US" sz="24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lnSpc>
                <a:spcPct val="107000"/>
              </a:lnSpc>
            </a:pPr>
            <a:r>
              <a:rPr lang="pt-PT" sz="24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969822" y="972555"/>
            <a:ext cx="102108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20. 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 principal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diferença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entre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facs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e macs é</a:t>
            </a: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MACS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não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é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tão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precisa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como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o FACS</a:t>
            </a: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MACS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não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usa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marcadores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fluorescentes</a:t>
            </a:r>
            <a:endParaRPr lang="en-US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MACS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pode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ser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usado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com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células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vivas</a:t>
            </a: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MACS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pode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ser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usado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para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marcação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intracelular</a:t>
            </a: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Todas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as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resposta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são</a:t>
            </a:r>
            <a:r>
              <a:rPr lang="en-US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24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correctas</a:t>
            </a:r>
            <a:endParaRPr lang="pt-PT" sz="24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307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205347" y="1277371"/>
            <a:ext cx="97674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 Para separar linfócitos T CD8</a:t>
            </a:r>
            <a:r>
              <a:rPr lang="pt-PT" sz="3200" cap="all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do baço de um murganho qual a técnica usa: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A.MACS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B.ELISA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C.</a:t>
            </a:r>
            <a:r>
              <a:rPr lang="pt-PT" sz="3200" i="1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Immunoblotting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D.Gradiente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Ficoll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spcAft>
                <a:spcPts val="0"/>
              </a:spcAft>
            </a:pP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MACS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63782" y="1249654"/>
            <a:ext cx="97674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 É possível usar os seguintes compostos para determinar a taxa de proliferação de linfócitos </a:t>
            </a:r>
            <a:r>
              <a:rPr lang="pt-PT" sz="3200" b="1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à </a:t>
            </a:r>
            <a:r>
              <a:rPr lang="pt-PT" sz="3200" b="1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excepção</a:t>
            </a:r>
            <a:r>
              <a:rPr lang="pt-PT" sz="3200" b="1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de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</a:t>
            </a:r>
            <a:r>
              <a:rPr lang="pt-PT" sz="3200" cap="all" baseline="30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H-T</a:t>
            </a: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IMIDINA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B.FICOERITRINA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C.B</a:t>
            </a:r>
            <a:r>
              <a:rPr lang="pt-PT" sz="32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dU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D.CFSE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1555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B.FICOERITRINA</a:t>
            </a:r>
          </a:p>
          <a:p>
            <a:pPr indent="-6985">
              <a:lnSpc>
                <a:spcPct val="107000"/>
              </a:lnSpc>
            </a:pP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pPr indent="-6985">
              <a:lnSpc>
                <a:spcPct val="107000"/>
              </a:lnSpc>
              <a:spcAft>
                <a:spcPts val="0"/>
              </a:spcAft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E12E81C-78E1-4F61-B1F3-CD8728D76EE7}"/>
              </a:ext>
            </a:extLst>
          </p:cNvPr>
          <p:cNvSpPr/>
          <p:nvPr/>
        </p:nvSpPr>
        <p:spPr>
          <a:xfrm>
            <a:off x="1163782" y="1277362"/>
            <a:ext cx="97674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4. A aquisição de imunidade por estimulação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directa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um animal com um patogénico atenuado designa-se por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passiva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adoptiva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D.Quimera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medula óssea</a:t>
            </a:r>
          </a:p>
          <a:p>
            <a:pPr algn="just"/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DC76870-1B9B-4C9C-A01E-39319A55CA78}"/>
              </a:ext>
            </a:extLst>
          </p:cNvPr>
          <p:cNvSpPr/>
          <p:nvPr/>
        </p:nvSpPr>
        <p:spPr>
          <a:xfrm>
            <a:off x="1136072" y="5923629"/>
            <a:ext cx="9767454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Imunização </a:t>
            </a:r>
            <a:r>
              <a:rPr lang="pt-PT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activa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>
              <a:lnSpc>
                <a:spcPct val="107000"/>
              </a:lnSpc>
              <a:spcAft>
                <a:spcPts val="0"/>
              </a:spcAft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DBD036A-87AC-480D-9512-A3F639A21A9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63782" y="1138821"/>
            <a:ext cx="97674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5. A aquisição de imunidade por transferência de linfócitos de um animal previamente imunizado com um patogénico designa-se por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passiva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adoptiva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D.Quimera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medula óssea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C.Imunização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adoptiva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>
              <a:lnSpc>
                <a:spcPct val="107000"/>
              </a:lnSpc>
              <a:spcAft>
                <a:spcPts val="0"/>
              </a:spcAft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7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A.Imunização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passiva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263510"/>
            <a:ext cx="97674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6. A aquisição de imunidade por transferência do soro de um animal previamente imunizado com um patogénico designa-se por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passiva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C.Imunização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adoptiva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D.Quimera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medula óssea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1" y="5798934"/>
            <a:ext cx="10723419" cy="11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E.TODAS AS RESPOSTAS ANTERIORES SÃO VERDADEIRAS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246912" y="1138817"/>
            <a:ext cx="9767454" cy="471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  <a:spcAft>
                <a:spcPts val="0"/>
              </a:spcAft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7. Os anticorpos monoclonais são instrumentos eficazes de investigação porque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3300"/>
              </a:lnSpc>
              <a:spcAft>
                <a:spcPts val="0"/>
              </a:spcAft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lvl="0" algn="just">
              <a:lnSpc>
                <a:spcPts val="3300"/>
              </a:lnSpc>
              <a:spcAft>
                <a:spcPts val="0"/>
              </a:spcAft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A. COMO PRODUTOS DE UMA ÚNICA CÉLULA B TÊM A MESMA ESPECIFICIDADE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33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B. A SUA ESPECIFICIDADE  É ESTÁVEL COM O TEMPO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lvl="0" algn="just">
              <a:lnSpc>
                <a:spcPts val="3300"/>
              </a:lnSpc>
              <a:spcAft>
                <a:spcPts val="0"/>
              </a:spcAft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C. A SUA REACTIVIDADE CRUZADA PODE SER BEM CARACTERIZADA</a:t>
            </a:r>
          </a:p>
          <a:p>
            <a:pPr lvl="0" algn="just">
              <a:lnSpc>
                <a:spcPts val="3300"/>
              </a:lnSpc>
              <a:spcAft>
                <a:spcPts val="0"/>
              </a:spcAft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D. SÃO PRODUZIDOS POR CÉLULAS TRANSFORMADAS E, COMO TAL, PODEM SER PRODUZIDOS EM GRANDES QUANTIDADES</a:t>
            </a:r>
          </a:p>
          <a:p>
            <a:pPr lvl="0" algn="just">
              <a:lnSpc>
                <a:spcPts val="3300"/>
              </a:lnSpc>
              <a:spcAft>
                <a:spcPts val="0"/>
              </a:spcAft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E. TODAS AS RESPOSTAS ANTERIORES SÃO VERDADEIRAS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3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263510"/>
            <a:ext cx="9767454" cy="334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pt-PT" sz="24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8. </a:t>
            </a: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QUAL DAS SEGUINTES CARACTERÍSTICAS É NECESSÁRIO PARA DAR ORIGEM A UM HIBRIDOMA DE CÉLULAS B?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3200"/>
              </a:lnSpc>
            </a:pPr>
            <a:endParaRPr 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 algn="just">
              <a:lnSpc>
                <a:spcPts val="3200"/>
              </a:lnSpc>
              <a:buAutoNum type="alphaUcPeriod"/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LINHA CELULAR DE MIELOMA</a:t>
            </a:r>
          </a:p>
          <a:p>
            <a:pPr marL="457200" indent="-457200" algn="just">
              <a:lnSpc>
                <a:spcPts val="3200"/>
              </a:lnSpc>
              <a:buAutoNum type="alphaUcPeriod"/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PLASMÓCITOS PRIMÁRIOS</a:t>
            </a:r>
          </a:p>
          <a:p>
            <a:pPr marL="457200" indent="-457200" algn="just">
              <a:lnSpc>
                <a:spcPts val="3200"/>
              </a:lnSpc>
              <a:buAutoNum type="alphaUcPeriod"/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FUSOGÉNIOS QUÍMICOS  (PEG)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SELECÇÃO COM HGPRT</a:t>
            </a:r>
            <a:endParaRPr lang="pt-PT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>
              <a:lnSpc>
                <a:spcPts val="3200"/>
              </a:lnSpc>
            </a:pPr>
            <a:r>
              <a:rPr 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E. TODAS AS RESPOSTAS ANTERIORES SÃO VERDADEIRAS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07B7F75-F349-4BA1-86DD-A09BB37DDD5B}"/>
              </a:ext>
            </a:extLst>
          </p:cNvPr>
          <p:cNvSpPr/>
          <p:nvPr/>
        </p:nvSpPr>
        <p:spPr>
          <a:xfrm>
            <a:off x="1136071" y="5798934"/>
            <a:ext cx="10723419" cy="11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2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E.TODAS AS RESPOSTAS ANTERIORES SÃO VERDADEIRAS</a:t>
            </a:r>
          </a:p>
        </p:txBody>
      </p:sp>
    </p:spTree>
    <p:extLst>
      <p:ext uri="{BB962C8B-B14F-4D97-AF65-F5344CB8AC3E}">
        <p14:creationId xmlns:p14="http://schemas.microsoft.com/office/powerpoint/2010/main" val="287402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743</Words>
  <Application>Microsoft Office PowerPoint</Application>
  <PresentationFormat>Ecrã Panorâmico</PresentationFormat>
  <Paragraphs>200</Paragraphs>
  <Slides>21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8" baseType="lpstr">
      <vt:lpstr>Microsoft YaHei</vt:lpstr>
      <vt:lpstr>Arial</vt:lpstr>
      <vt:lpstr>Calibri</vt:lpstr>
      <vt:lpstr>Calibri Light</vt:lpstr>
      <vt:lpstr>Helvetica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54</cp:revision>
  <dcterms:created xsi:type="dcterms:W3CDTF">2019-03-06T15:12:56Z</dcterms:created>
  <dcterms:modified xsi:type="dcterms:W3CDTF">2019-04-08T11:28:16Z</dcterms:modified>
</cp:coreProperties>
</file>